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5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858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02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01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476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87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576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989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84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29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134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58D8-0FBA-4C60-8E7C-77DBA1391E88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1C68-9472-454F-AE7D-099724738B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805" y="1566501"/>
            <a:ext cx="9144000" cy="156624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Diseases of the Jaws</a:t>
            </a:r>
            <a:endParaRPr lang="ar-S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4423" y="4016142"/>
            <a:ext cx="5046617" cy="601472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Dr.Sundus</a:t>
            </a:r>
            <a:r>
              <a:rPr lang="en-US" b="1" dirty="0" smtClean="0">
                <a:solidFill>
                  <a:srgbClr val="002060"/>
                </a:solidFill>
              </a:rPr>
              <a:t> Abdul </a:t>
            </a:r>
            <a:r>
              <a:rPr lang="en-US" b="1" dirty="0" err="1" smtClean="0">
                <a:solidFill>
                  <a:srgbClr val="002060"/>
                </a:solidFill>
              </a:rPr>
              <a:t>wadood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Aljazaeri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MSc O&amp;MFS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College of Dentistry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80"/>
            <a:ext cx="1941693" cy="1821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17" y="81634"/>
            <a:ext cx="1938354" cy="18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2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Bone Diseases of the Jaws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90688"/>
            <a:ext cx="96023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Bone Diseases of the Jaws will be divided in 2 main groups: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1. Odontogenic</a:t>
            </a:r>
            <a:r>
              <a:rPr lang="en-US" sz="2400" dirty="0" smtClean="0">
                <a:solidFill>
                  <a:srgbClr val="002060"/>
                </a:solidFill>
              </a:rPr>
              <a:t> : those related to the dentition and those restricted to the bone proper. Tooth-related jaw bone diseases can be divided to:</a:t>
            </a:r>
          </a:p>
          <a:p>
            <a:pPr marL="107791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Odontogenic </a:t>
            </a:r>
            <a:r>
              <a:rPr lang="en-US" sz="2400" dirty="0" smtClean="0">
                <a:solidFill>
                  <a:srgbClr val="002060"/>
                </a:solidFill>
              </a:rPr>
              <a:t>cysts </a:t>
            </a:r>
          </a:p>
          <a:p>
            <a:pPr marL="107791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Odontogenic tumors. </a:t>
            </a:r>
          </a:p>
          <a:p>
            <a:pPr marL="1077913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Odontogenic diseases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2.  </a:t>
            </a:r>
            <a:r>
              <a:rPr lang="en-US" sz="2400" b="1" dirty="0" smtClean="0">
                <a:solidFill>
                  <a:srgbClr val="0070C0"/>
                </a:solidFill>
              </a:rPr>
              <a:t>Nonodontogenic 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pPr marL="1077913" indent="-342900" defTabSz="107791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Nonodontogenic  cyst</a:t>
            </a:r>
          </a:p>
          <a:p>
            <a:pPr marL="1077913" indent="-342900" defTabSz="107791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Reactive bone diseases, </a:t>
            </a:r>
          </a:p>
          <a:p>
            <a:pPr marL="1077913" indent="-342900" defTabSz="107791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fibro-osseous lesions, </a:t>
            </a:r>
          </a:p>
          <a:p>
            <a:pPr marL="1077913" indent="-342900" defTabSz="107791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Giant cell lesions, </a:t>
            </a:r>
          </a:p>
          <a:p>
            <a:pPr marL="1077913" indent="-342900" defTabSz="1077913">
              <a:buFont typeface="Wingdings" panose="05000000000000000000" pitchFamily="2" charset="2"/>
              <a:buChar char="Ø"/>
            </a:pPr>
            <a:r>
              <a:rPr lang="en-GB" sz="2400" dirty="0" err="1" smtClean="0">
                <a:solidFill>
                  <a:srgbClr val="002060"/>
                </a:solidFill>
              </a:rPr>
              <a:t>Nonodontogenic</a:t>
            </a:r>
            <a:r>
              <a:rPr lang="en-GB" sz="2400" dirty="0" smtClean="0">
                <a:solidFill>
                  <a:srgbClr val="002060"/>
                </a:solidFill>
              </a:rPr>
              <a:t>  bone </a:t>
            </a:r>
            <a:r>
              <a:rPr lang="en-GB" sz="2400" dirty="0" err="1" smtClean="0">
                <a:solidFill>
                  <a:srgbClr val="002060"/>
                </a:solidFill>
              </a:rPr>
              <a:t>tumors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1077913" indent="-342900" defTabSz="1077913">
              <a:buFont typeface="Wingdings" panose="05000000000000000000" pitchFamily="2" charset="2"/>
              <a:buChar char="Ø"/>
            </a:pPr>
            <a:endParaRPr lang="ar-S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1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774559"/>
            <a:ext cx="10515600" cy="80858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Odontogenic cysts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577" y="210095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 smtClean="0">
                <a:solidFill>
                  <a:srgbClr val="C00000"/>
                </a:solidFill>
              </a:rPr>
              <a:t>A- DEVELOPMENTAL CYST</a:t>
            </a:r>
          </a:p>
          <a:p>
            <a:pPr marL="627063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Primordial cyst</a:t>
            </a:r>
          </a:p>
          <a:p>
            <a:pPr marL="627063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Eruption </a:t>
            </a:r>
          </a:p>
          <a:p>
            <a:pPr marL="627063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Gingival cyst </a:t>
            </a:r>
          </a:p>
          <a:p>
            <a:pPr marL="627063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002060"/>
                </a:solidFill>
              </a:rPr>
              <a:t>Dentigerous</a:t>
            </a:r>
            <a:r>
              <a:rPr lang="en-GB" dirty="0" smtClean="0">
                <a:solidFill>
                  <a:srgbClr val="002060"/>
                </a:solidFill>
              </a:rPr>
              <a:t> cyst</a:t>
            </a:r>
          </a:p>
          <a:p>
            <a:pPr marL="627063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Lateral periodontal cyst </a:t>
            </a:r>
          </a:p>
          <a:p>
            <a:pPr marL="627063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Odontogenic </a:t>
            </a:r>
            <a:r>
              <a:rPr lang="en-GB" dirty="0" err="1" smtClean="0">
                <a:solidFill>
                  <a:srgbClr val="002060"/>
                </a:solidFill>
              </a:rPr>
              <a:t>Keratocyst</a:t>
            </a:r>
            <a:endParaRPr lang="en-GB" dirty="0" smtClean="0">
              <a:solidFill>
                <a:srgbClr val="002060"/>
              </a:solidFill>
            </a:endParaRPr>
          </a:p>
          <a:p>
            <a:pPr marL="627063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Classify odontogenic cyst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B-INFLAMMATORY CYST</a:t>
            </a:r>
          </a:p>
          <a:p>
            <a:pPr marL="355600" indent="271463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en-GB" dirty="0" smtClean="0">
                <a:solidFill>
                  <a:srgbClr val="002060"/>
                </a:solidFill>
              </a:rPr>
              <a:t>   Radicular                                              </a:t>
            </a:r>
          </a:p>
          <a:p>
            <a:pPr marL="355600" indent="271463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en-GB" dirty="0" smtClean="0">
                <a:solidFill>
                  <a:srgbClr val="002060"/>
                </a:solidFill>
              </a:rPr>
              <a:t>   Residual cyst                                                  </a:t>
            </a:r>
          </a:p>
          <a:p>
            <a:pPr marL="355600" indent="271463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en-GB" dirty="0" smtClean="0">
                <a:solidFill>
                  <a:srgbClr val="002060"/>
                </a:solidFill>
              </a:rPr>
              <a:t>   Paradental cyst                                </a:t>
            </a:r>
          </a:p>
          <a:p>
            <a:pPr marL="355600" indent="271463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en-GB" dirty="0" smtClean="0">
                <a:solidFill>
                  <a:srgbClr val="002060"/>
                </a:solidFill>
              </a:rPr>
              <a:t>   Collateral cyst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431" y="2100956"/>
            <a:ext cx="4871126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71214" y="55563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Odontogenic tumours</a:t>
            </a:r>
            <a:br>
              <a:rPr lang="en-GB" sz="3200" b="1" dirty="0" smtClean="0">
                <a:solidFill>
                  <a:srgbClr val="C00000"/>
                </a:solidFill>
              </a:rPr>
            </a:br>
            <a:r>
              <a:rPr lang="en-GB" sz="3200" b="1" dirty="0" smtClean="0">
                <a:solidFill>
                  <a:srgbClr val="C00000"/>
                </a:solidFill>
              </a:rPr>
              <a:t>Classifications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0" y="969963"/>
            <a:ext cx="9403307" cy="59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Nonodontogenic</a:t>
            </a:r>
            <a:r>
              <a:rPr lang="en-GB" sz="4000" b="1" dirty="0" smtClean="0">
                <a:solidFill>
                  <a:srgbClr val="C00000"/>
                </a:solidFill>
              </a:rPr>
              <a:t> cysts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34" y="1363142"/>
            <a:ext cx="6364776" cy="4797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4539018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Fissural cysts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>
                <a:solidFill>
                  <a:srgbClr val="002060"/>
                </a:solidFill>
              </a:rPr>
              <a:t>Nasopalatine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>
                <a:solidFill>
                  <a:srgbClr val="002060"/>
                </a:solidFill>
              </a:rPr>
              <a:t>Median palatine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>
                <a:solidFill>
                  <a:srgbClr val="002060"/>
                </a:solidFill>
              </a:rPr>
              <a:t>Median mandibular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>
                <a:solidFill>
                  <a:srgbClr val="002060"/>
                </a:solidFill>
              </a:rPr>
              <a:t>Nasolabial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err="1" smtClean="0">
                <a:solidFill>
                  <a:srgbClr val="002060"/>
                </a:solidFill>
              </a:rPr>
              <a:t>Globulomaxillary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3200" b="1" dirty="0" smtClean="0">
                <a:solidFill>
                  <a:srgbClr val="C00000"/>
                </a:solidFill>
              </a:rPr>
              <a:t>Bony cyst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rgbClr val="002060"/>
                </a:solidFill>
              </a:rPr>
              <a:t>Aneurysmal bony cyst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rgbClr val="002060"/>
                </a:solidFill>
              </a:rPr>
              <a:t>Traumatic cyst</a:t>
            </a:r>
          </a:p>
          <a:p>
            <a:pPr marL="342900" indent="-342900">
              <a:buFont typeface="+mj-lt"/>
              <a:buAutoNum type="arabicPeriod"/>
            </a:pPr>
            <a:endParaRPr lang="ar-S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1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3215"/>
            <a:ext cx="4490113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Reactive bone diseases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lesions are bony outgrowths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002060"/>
                </a:solidFill>
              </a:rPr>
              <a:t>Tours </a:t>
            </a:r>
            <a:r>
              <a:rPr lang="en-GB" sz="2400" dirty="0" err="1" smtClean="0">
                <a:solidFill>
                  <a:srgbClr val="002060"/>
                </a:solidFill>
              </a:rPr>
              <a:t>mandibularis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002060"/>
                </a:solidFill>
              </a:rPr>
              <a:t>Torus </a:t>
            </a:r>
            <a:r>
              <a:rPr lang="en-GB" sz="2400" dirty="0" err="1" smtClean="0">
                <a:solidFill>
                  <a:srgbClr val="002060"/>
                </a:solidFill>
              </a:rPr>
              <a:t>palatanis</a:t>
            </a: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Inflammatory diseases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Periapical diseases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Periodontal diseases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Osteomyelitis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Paget´s disease </a:t>
            </a:r>
          </a:p>
          <a:p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9150" y="1544770"/>
            <a:ext cx="416297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Nonodontogenic </a:t>
            </a:r>
            <a:r>
              <a:rPr lang="en-US" sz="2800" b="1" dirty="0" err="1" smtClean="0">
                <a:solidFill>
                  <a:srgbClr val="C00000"/>
                </a:solidFill>
              </a:rPr>
              <a:t>tumour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002060"/>
                </a:solidFill>
              </a:rPr>
              <a:t>Osteoma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2060"/>
                </a:solidFill>
              </a:rPr>
              <a:t>Osteomyofibroma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Squamas cell carcinoma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Osteosarcoma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Osteochondroma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Osteoblastoma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2060"/>
                </a:solidFill>
              </a:rPr>
              <a:t>haemangioma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002060"/>
              </a:solidFill>
            </a:endParaRPr>
          </a:p>
          <a:p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0315" y="1483215"/>
            <a:ext cx="419896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C00000"/>
                </a:solidFill>
              </a:rPr>
              <a:t>Fibro-Osseous Lesions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</a:rPr>
              <a:t> fibrous dysplasia,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</a:rPr>
              <a:t>ossifying fibroma,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</a:rPr>
              <a:t>osseous dysplasia</a:t>
            </a:r>
          </a:p>
          <a:p>
            <a:pPr lvl="0"/>
            <a:r>
              <a:rPr lang="en-GB" sz="3200" b="1" dirty="0">
                <a:solidFill>
                  <a:srgbClr val="C00000"/>
                </a:solidFill>
              </a:rPr>
              <a:t>Giant Cell Lesions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Central giant cell granuloma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</a:rPr>
              <a:t>Cherubism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2386" y="695532"/>
            <a:ext cx="24838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Diagnosis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308" y="1280307"/>
            <a:ext cx="4039738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Laboratory investigations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Biopsies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Radiographies</a:t>
            </a:r>
          </a:p>
          <a:p>
            <a:pPr marL="627063" indent="-34290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rgbClr val="002060"/>
                </a:solidFill>
              </a:rPr>
              <a:t>Perapical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627063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</a:rPr>
              <a:t>OPG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CBCT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2060"/>
                </a:solidFill>
              </a:rPr>
              <a:t>C.T.Scan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MRI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Ultrasonic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Others</a:t>
            </a:r>
          </a:p>
          <a:p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6585" y="573205"/>
            <a:ext cx="37258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Treatments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0854" y="1280307"/>
            <a:ext cx="74903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</a:rPr>
              <a:t>Odontogenic</a:t>
            </a:r>
            <a:r>
              <a:rPr lang="en-US" sz="2400" dirty="0">
                <a:solidFill>
                  <a:srgbClr val="002060"/>
                </a:solidFill>
              </a:rPr>
              <a:t> :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1077913" lvl="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Odontogenic cysts-   </a:t>
            </a:r>
            <a:r>
              <a:rPr lang="en-US" sz="2400" b="1" dirty="0" smtClean="0">
                <a:solidFill>
                  <a:schemeClr val="accent2"/>
                </a:solidFill>
              </a:rPr>
              <a:t>marsupialization</a:t>
            </a:r>
          </a:p>
          <a:p>
            <a:pPr marL="735013" lvl="0"/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                                         Enucleation 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1077913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Odontogenic </a:t>
            </a:r>
            <a:r>
              <a:rPr lang="en-US" sz="2400" dirty="0" smtClean="0">
                <a:solidFill>
                  <a:srgbClr val="002060"/>
                </a:solidFill>
              </a:rPr>
              <a:t>tumors- </a:t>
            </a:r>
            <a:r>
              <a:rPr lang="en-US" sz="2400" b="1" dirty="0" smtClean="0">
                <a:solidFill>
                  <a:schemeClr val="accent2"/>
                </a:solidFill>
              </a:rPr>
              <a:t>Excision</a:t>
            </a:r>
          </a:p>
          <a:p>
            <a:pPr marL="735013" lvl="0"/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                                            Resection</a:t>
            </a:r>
          </a:p>
          <a:p>
            <a:pPr marL="1077913" lvl="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Odontogenic diseases- </a:t>
            </a:r>
            <a:r>
              <a:rPr lang="en-US" sz="2400" b="1" dirty="0" smtClean="0">
                <a:solidFill>
                  <a:schemeClr val="accent2"/>
                </a:solidFill>
              </a:rPr>
              <a:t>Antibiotic, extraction ,RCF</a:t>
            </a:r>
          </a:p>
          <a:p>
            <a:pPr marL="735013" lvl="0"/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                                              Endodontist surgery</a:t>
            </a:r>
          </a:p>
          <a:p>
            <a:pPr lvl="0"/>
            <a:r>
              <a:rPr lang="en-US" sz="2400" dirty="0" smtClean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.  </a:t>
            </a:r>
            <a:r>
              <a:rPr lang="en-US" sz="2400" b="1" dirty="0">
                <a:solidFill>
                  <a:srgbClr val="0070C0"/>
                </a:solidFill>
              </a:rPr>
              <a:t>Nonodontogenic 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pPr marL="735013" lvl="0"/>
            <a:r>
              <a:rPr lang="en-US" sz="2400" dirty="0">
                <a:solidFill>
                  <a:srgbClr val="002060"/>
                </a:solidFill>
              </a:rPr>
              <a:t>Nonodontogenic  </a:t>
            </a:r>
            <a:r>
              <a:rPr lang="en-US" sz="2400" dirty="0" smtClean="0">
                <a:solidFill>
                  <a:srgbClr val="002060"/>
                </a:solidFill>
              </a:rPr>
              <a:t>cyst- </a:t>
            </a:r>
            <a:r>
              <a:rPr lang="en-US" sz="2400" b="1" dirty="0">
                <a:solidFill>
                  <a:srgbClr val="ED7D31"/>
                </a:solidFill>
              </a:rPr>
              <a:t>Enucleation </a:t>
            </a:r>
          </a:p>
          <a:p>
            <a:pPr marL="1077913" lvl="0" indent="-342900" defTabSz="107791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Reactive </a:t>
            </a:r>
            <a:r>
              <a:rPr lang="en-US" sz="2400" dirty="0">
                <a:solidFill>
                  <a:srgbClr val="002060"/>
                </a:solidFill>
              </a:rPr>
              <a:t>bone </a:t>
            </a:r>
            <a:r>
              <a:rPr lang="en-US" sz="2400" dirty="0" smtClean="0">
                <a:solidFill>
                  <a:srgbClr val="002060"/>
                </a:solidFill>
              </a:rPr>
              <a:t>diseases- </a:t>
            </a:r>
            <a:r>
              <a:rPr lang="en-US" sz="2400" b="1" dirty="0" smtClean="0">
                <a:solidFill>
                  <a:srgbClr val="ED7D31"/>
                </a:solidFill>
              </a:rPr>
              <a:t>Antibiotic, surgery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1077913" lvl="0" indent="-342900" defTabSz="107791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fibro-osseous </a:t>
            </a:r>
            <a:r>
              <a:rPr lang="en-US" sz="2400" dirty="0" smtClean="0">
                <a:solidFill>
                  <a:srgbClr val="002060"/>
                </a:solidFill>
              </a:rPr>
              <a:t>lesions- </a:t>
            </a:r>
            <a:r>
              <a:rPr lang="en-US" sz="2400" b="1" dirty="0" smtClean="0">
                <a:solidFill>
                  <a:schemeClr val="accent2"/>
                </a:solidFill>
              </a:rPr>
              <a:t>surgery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1077913" lvl="0" indent="-342900" defTabSz="107791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Giant cell </a:t>
            </a:r>
            <a:r>
              <a:rPr lang="en-US" sz="2400" dirty="0" smtClean="0">
                <a:solidFill>
                  <a:srgbClr val="002060"/>
                </a:solidFill>
              </a:rPr>
              <a:t>lesions- </a:t>
            </a:r>
            <a:r>
              <a:rPr lang="en-US" sz="2400" b="1" dirty="0" err="1" smtClean="0">
                <a:solidFill>
                  <a:schemeClr val="accent2"/>
                </a:solidFill>
              </a:rPr>
              <a:t>intralesional</a:t>
            </a:r>
            <a:r>
              <a:rPr lang="en-US" sz="2400" b="1" dirty="0" smtClean="0">
                <a:solidFill>
                  <a:schemeClr val="accent2"/>
                </a:solidFill>
              </a:rPr>
              <a:t> injections, surgery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1077913" lvl="0" indent="-342900" defTabSz="1077913"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rgbClr val="002060"/>
                </a:solidFill>
              </a:rPr>
              <a:t>Nonodontogenic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bone tumours- </a:t>
            </a:r>
            <a:r>
              <a:rPr lang="en-GB" sz="2400" b="1" dirty="0" smtClean="0">
                <a:solidFill>
                  <a:schemeClr val="accent2"/>
                </a:solidFill>
              </a:rPr>
              <a:t>surgery</a:t>
            </a:r>
            <a:endParaRPr lang="en-GB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2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9525"/>
            <a:ext cx="3812177" cy="73215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References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38940"/>
            <a:ext cx="955486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Pieter Johannes </a:t>
            </a:r>
            <a:r>
              <a:rPr lang="en-US" sz="2000" dirty="0" err="1" smtClean="0">
                <a:solidFill>
                  <a:srgbClr val="002060"/>
                </a:solidFill>
              </a:rPr>
              <a:t>Slootweg</a:t>
            </a:r>
            <a:r>
              <a:rPr lang="en-US" sz="2000" dirty="0" smtClean="0">
                <a:solidFill>
                  <a:srgbClr val="002060"/>
                </a:solidFill>
              </a:rPr>
              <a:t>. Bone Diseases of the Jaws. </a:t>
            </a:r>
            <a:r>
              <a:rPr lang="fr-FR" sz="2000" dirty="0" smtClean="0">
                <a:solidFill>
                  <a:srgbClr val="002060"/>
                </a:solidFill>
              </a:rPr>
              <a:t>International Journal of </a:t>
            </a:r>
            <a:r>
              <a:rPr lang="fr-FR" sz="2000" dirty="0" err="1" smtClean="0">
                <a:solidFill>
                  <a:srgbClr val="002060"/>
                </a:solidFill>
              </a:rPr>
              <a:t>Dentistry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2060"/>
                </a:solidFill>
              </a:rPr>
              <a:t>Volume 2010, Article ID 702314, 7 pages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2060"/>
                </a:solidFill>
              </a:rPr>
              <a:t>doi:10.1155/2010/702314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Google images</a:t>
            </a:r>
            <a:endParaRPr lang="ar-S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1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62" t="4568" r="5972" b="13925"/>
          <a:stretch/>
        </p:blipFill>
        <p:spPr>
          <a:xfrm>
            <a:off x="2286000" y="0"/>
            <a:ext cx="7339916" cy="6777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749510">
            <a:off x="4270208" y="1493095"/>
            <a:ext cx="4226350" cy="29130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</a:t>
            </a:r>
            <a:endParaRPr lang="en-US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 rot="796363">
            <a:off x="4270209" y="2054415"/>
            <a:ext cx="4226350" cy="17903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932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280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Bone Diseases of the Jaws</vt:lpstr>
      <vt:lpstr>Bone Diseases of the Jaws</vt:lpstr>
      <vt:lpstr>Odontogenic cysts</vt:lpstr>
      <vt:lpstr>Odontogenic tumours Classifications</vt:lpstr>
      <vt:lpstr>Nonodontogenic cysts</vt:lpstr>
      <vt:lpstr>PowerPoint Presentation</vt:lpstr>
      <vt:lpstr>PowerPoint Presentation</vt:lpstr>
      <vt:lpstr>References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Diseases of the Jaws</dc:title>
  <dc:creator>sundus</dc:creator>
  <cp:lastModifiedBy>sundus</cp:lastModifiedBy>
  <cp:revision>115</cp:revision>
  <dcterms:created xsi:type="dcterms:W3CDTF">2022-05-07T14:21:10Z</dcterms:created>
  <dcterms:modified xsi:type="dcterms:W3CDTF">2022-05-07T19:49:47Z</dcterms:modified>
</cp:coreProperties>
</file>